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87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1" r:id="rId15"/>
    <p:sldId id="282" r:id="rId16"/>
    <p:sldId id="270" r:id="rId17"/>
    <p:sldId id="271" r:id="rId18"/>
    <p:sldId id="272" r:id="rId19"/>
    <p:sldId id="277" r:id="rId20"/>
    <p:sldId id="279" r:id="rId21"/>
    <p:sldId id="280" r:id="rId22"/>
    <p:sldId id="288" r:id="rId23"/>
    <p:sldId id="285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38" autoAdjust="0"/>
    <p:restoredTop sz="94694"/>
  </p:normalViewPr>
  <p:slideViewPr>
    <p:cSldViewPr snapToGrid="0" snapToObjects="1">
      <p:cViewPr varScale="1">
        <p:scale>
          <a:sx n="54" d="100"/>
          <a:sy n="54" d="100"/>
        </p:scale>
        <p:origin x="1402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2A83C-99A5-42C4-B432-05EAE5C350BD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98BD1D-CDE9-42CF-A39C-4058E145B2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C84DE-8B9A-5546-9EDA-6F191311ED5A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4F4B-0A14-AB4F-B26F-AC614E486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13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9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C84DE-8B9A-5546-9EDA-6F191311ED5A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4F4B-0A14-AB4F-B26F-AC614E486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65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C84DE-8B9A-5546-9EDA-6F191311ED5A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4F4B-0A14-AB4F-B26F-AC614E486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08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C84DE-8B9A-5546-9EDA-6F191311ED5A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4F4B-0A14-AB4F-B26F-AC614E486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13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C84DE-8B9A-5546-9EDA-6F191311ED5A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4F4B-0A14-AB4F-B26F-AC614E486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9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C84DE-8B9A-5546-9EDA-6F191311ED5A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4F4B-0A14-AB4F-B26F-AC614E486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39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C84DE-8B9A-5546-9EDA-6F191311ED5A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4F4B-0A14-AB4F-B26F-AC614E486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608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C84DE-8B9A-5546-9EDA-6F191311ED5A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4F4B-0A14-AB4F-B26F-AC614E486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3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C84DE-8B9A-5546-9EDA-6F191311ED5A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4F4B-0A14-AB4F-B26F-AC614E486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38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C84DE-8B9A-5546-9EDA-6F191311ED5A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4F4B-0A14-AB4F-B26F-AC614E486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7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C84DE-8B9A-5546-9EDA-6F191311ED5A}" type="datetimeFigureOut">
              <a:rPr lang="en-US" smtClean="0"/>
              <a:pPr/>
              <a:t>03/07/2022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B4F4B-0A14-AB4F-B26F-AC614E486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285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"/>
          <p:cNvSpPr txBox="1"/>
          <p:nvPr/>
        </p:nvSpPr>
        <p:spPr>
          <a:xfrm>
            <a:off x="1012316" y="602692"/>
            <a:ext cx="2073784" cy="1276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Arial"/>
              <a:buNone/>
            </a:pPr>
            <a:r>
              <a:rPr lang="en-US" sz="8200" b="1" i="0" u="none" strike="noStrike" cap="none" dirty="0">
                <a:solidFill>
                  <a:srgbClr val="006F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NRI</a:t>
            </a:r>
            <a:endParaRPr sz="8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" name="Google Shape;54;p1"/>
          <p:cNvSpPr txBox="1"/>
          <p:nvPr/>
        </p:nvSpPr>
        <p:spPr>
          <a:xfrm>
            <a:off x="861442" y="3686810"/>
            <a:ext cx="7414736" cy="2722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lang="en-US" sz="8800" b="1" i="0" u="none" strike="noStrike" cap="none" dirty="0">
                <a:solidFill>
                  <a:srgbClr val="843B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Mail Order Business</a:t>
            </a:r>
            <a:endParaRPr sz="8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836206" y="2200276"/>
            <a:ext cx="6817235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Arial"/>
              <a:buNone/>
            </a:pPr>
            <a:r>
              <a:rPr lang="en-US" sz="8200" b="1" i="0" u="none" strike="noStrike" cap="none" dirty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FNIO</a:t>
            </a:r>
            <a:endParaRPr sz="8200" b="1" i="0" u="none" strike="noStrike" cap="none">
              <a:solidFill>
                <a:srgbClr val="0000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27264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Who is a Non-Resident Indian ?</a:t>
            </a: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572473"/>
            <a:ext cx="7886700" cy="189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A citizen of India and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Temporarily residing in another country and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Having a valid passport issued by Government of India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661304" y="3559650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Who is a Foreign National of Indian Origin ?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672194" y="4674983"/>
            <a:ext cx="7886700" cy="18957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A foreign citizen who at any time held an Indian Passport or 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he or either of his parents or any of his grand parents was a citizen of India by virtue of the constitution of India or Citizenship Act,1955.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68514"/>
            <a:ext cx="7886700" cy="647235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IN" sz="3500" b="1" dirty="0"/>
              <a:t>Insurance to FNIOs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4596387"/>
            <a:ext cx="7886700" cy="1895707"/>
          </a:xfrm>
        </p:spPr>
        <p:txBody>
          <a:bodyPr>
            <a:normAutofit fontScale="92500"/>
          </a:bodyPr>
          <a:lstStyle/>
          <a:p>
            <a:r>
              <a:rPr lang="en-IN" b="1" dirty="0"/>
              <a:t>On their visit to India: </a:t>
            </a:r>
            <a:r>
              <a:rPr lang="en-IN" dirty="0"/>
              <a:t>All formalities are completed in India.</a:t>
            </a:r>
          </a:p>
          <a:p>
            <a:pPr lvl="0"/>
            <a:r>
              <a:rPr lang="en-IN" b="1" dirty="0"/>
              <a:t>Mail Order Business: </a:t>
            </a:r>
            <a:r>
              <a:rPr lang="en-IN" dirty="0"/>
              <a:t>All formalities are completed in their present country of residence as per circular 314</a:t>
            </a:r>
          </a:p>
          <a:p>
            <a:endParaRPr lang="en-IN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617760" y="827264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Insurance to NRIs</a:t>
            </a: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572473"/>
            <a:ext cx="7886700" cy="189570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b="1" dirty="0"/>
              <a:t>On their visit to India:</a:t>
            </a:r>
            <a:r>
              <a:rPr lang="en-IN" sz="2800" dirty="0"/>
              <a:t> </a:t>
            </a:r>
            <a:r>
              <a:rPr lang="en-US" sz="2800" dirty="0">
                <a:solidFill>
                  <a:srgbClr val="7777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Insurance cover is canvassed in India and all  formalities regarding filling in the proposal forms, obtaining medical  examination report /special medical reports and Moral Hazard Report are  completed during their stay in India.</a:t>
            </a:r>
            <a:endParaRPr lang="en-IN" sz="2800" dirty="0"/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b="1" dirty="0"/>
              <a:t>Mail Order Business: </a:t>
            </a:r>
            <a:r>
              <a:rPr lang="en-IN" sz="2800" dirty="0"/>
              <a:t>All formalities are completed in their present country of residence.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1110300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Insurance to NRIs and FNIOs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2410690"/>
            <a:ext cx="7886700" cy="24987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The countries are classified into five Residence groups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Circular Ref : U&amp;R/145/2016 dated 23.11.2016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The classification of countries is on the basis of geopolitical/economic scenario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Residence risk is in decreasing order from Group I to Group V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I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659557"/>
            <a:ext cx="7886700" cy="604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NRIs and FNIOs allowed insurance with restrictions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2466976"/>
          <a:ext cx="8273143" cy="3223252"/>
        </p:xfrm>
        <a:graphic>
          <a:graphicData uri="http://schemas.openxmlformats.org/drawingml/2006/table">
            <a:tbl>
              <a:tblPr/>
              <a:tblGrid>
                <a:gridCol w="3026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7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9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454"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Country Name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Country Name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Country Name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Afghanistan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Iran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Palestine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Burundi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Iraq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Somalia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491"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Chad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Israel – West Bank, Gaza,</a:t>
                      </a:r>
                      <a:b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Jerusalem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Sudan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Chechen Republic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Liberia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Western Sahara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0491"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Democratic Republic of the Congo (Zaire)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North Korea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Yemen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Haiti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Pakistan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Zimbabwe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I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7760" y="2028388"/>
          <a:ext cx="7886700" cy="3600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845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Total Insurance Allowed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10 Lacs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233">
                <a:tc>
                  <a:txBody>
                    <a:bodyPr/>
                    <a:lstStyle/>
                    <a:p>
                      <a:r>
                        <a:rPr lang="en-IN" b="1" dirty="0"/>
                        <a:t>Plans</a:t>
                      </a:r>
                      <a:r>
                        <a:rPr lang="en-IN" b="1" baseline="0" dirty="0"/>
                        <a:t> Allowed</a:t>
                      </a:r>
                      <a:endParaRPr lang="en-IN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/>
                        <a:t>Endowment</a:t>
                      </a:r>
                      <a:r>
                        <a:rPr lang="en-IN" b="0" baseline="0" dirty="0"/>
                        <a:t> type Single premium plans – 916, 917 </a:t>
                      </a:r>
                    </a:p>
                    <a:p>
                      <a:r>
                        <a:rPr lang="en-IN" b="0" baseline="0" dirty="0"/>
                        <a:t>Plan 865 </a:t>
                      </a:r>
                      <a:r>
                        <a:rPr lang="en-IN" b="0" baseline="0" dirty="0" err="1"/>
                        <a:t>Dhan</a:t>
                      </a:r>
                      <a:r>
                        <a:rPr lang="en-IN" b="0" baseline="0" dirty="0"/>
                        <a:t> </a:t>
                      </a:r>
                      <a:r>
                        <a:rPr lang="en-IN" b="0" baseline="0" dirty="0" err="1"/>
                        <a:t>Sanchay</a:t>
                      </a:r>
                      <a:r>
                        <a:rPr lang="en-IN" b="0" baseline="0" dirty="0"/>
                        <a:t> (SP Option C)</a:t>
                      </a:r>
                      <a:endParaRPr lang="en-IN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845">
                <a:tc>
                  <a:txBody>
                    <a:bodyPr/>
                    <a:lstStyle/>
                    <a:p>
                      <a:r>
                        <a:rPr lang="en-IN" b="1" dirty="0"/>
                        <a:t>Maximum</a:t>
                      </a:r>
                      <a:r>
                        <a:rPr lang="en-IN" b="1" baseline="0" dirty="0"/>
                        <a:t> Term Allowed</a:t>
                      </a:r>
                      <a:endParaRPr lang="en-IN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/>
                        <a:t>15 Years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233">
                <a:tc>
                  <a:txBody>
                    <a:bodyPr/>
                    <a:lstStyle/>
                    <a:p>
                      <a:r>
                        <a:rPr lang="en-IN" b="1" dirty="0"/>
                        <a:t>Pension Plans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Sgl</a:t>
                      </a:r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prem</a:t>
                      </a:r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-Without life cover to NRIs only without limit 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845">
                <a:tc>
                  <a:txBody>
                    <a:bodyPr/>
                    <a:lstStyle/>
                    <a:p>
                      <a:r>
                        <a:rPr lang="en-IN" b="1" dirty="0"/>
                        <a:t>Residence Extra 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28646" y="130560"/>
            <a:ext cx="7886700" cy="500811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II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647160"/>
            <a:ext cx="7886700" cy="354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1500" dirty="0"/>
              <a:t>NRIs and FNIOs allowed insurance with restrictions</a:t>
            </a:r>
            <a:endParaRPr kumimoji="0" lang="en-IN" sz="1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1" y="968802"/>
          <a:ext cx="8730342" cy="583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0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7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4787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Country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Country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Country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787">
                <a:tc>
                  <a:txBody>
                    <a:bodyPr/>
                    <a:lstStyle/>
                    <a:p>
                      <a:r>
                        <a:rPr lang="en-IN" sz="1200" dirty="0"/>
                        <a:t>Angola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Ethiopia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Myanmar (Burma)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r>
                        <a:rPr lang="en-IN" sz="1200" dirty="0"/>
                        <a:t>Armenia( </a:t>
                      </a:r>
                      <a:r>
                        <a:rPr lang="en-IN" sz="1200" dirty="0" err="1"/>
                        <a:t>NagornoKarabakh</a:t>
                      </a:r>
                      <a:r>
                        <a:rPr lang="en-IN" sz="1200" dirty="0"/>
                        <a:t>)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Guatemala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Nepal (South </a:t>
                      </a:r>
                      <a:r>
                        <a:rPr lang="en-IN" sz="1200" dirty="0" err="1"/>
                        <a:t>Terrai</a:t>
                      </a:r>
                      <a:r>
                        <a:rPr lang="en-IN" sz="1200" dirty="0"/>
                        <a:t> Region, </a:t>
                      </a:r>
                      <a:r>
                        <a:rPr lang="en-IN" sz="1200" dirty="0" err="1"/>
                        <a:t>Birgank</a:t>
                      </a:r>
                      <a:r>
                        <a:rPr lang="en-IN" sz="1200" dirty="0"/>
                        <a:t>, </a:t>
                      </a:r>
                      <a:r>
                        <a:rPr lang="en-IN" sz="1200" dirty="0" err="1"/>
                        <a:t>Janakpura</a:t>
                      </a:r>
                      <a:r>
                        <a:rPr lang="en-IN" sz="1200" dirty="0"/>
                        <a:t>, </a:t>
                      </a:r>
                      <a:r>
                        <a:rPr lang="en-IN" sz="1200" dirty="0" err="1"/>
                        <a:t>Rangeli</a:t>
                      </a:r>
                      <a:r>
                        <a:rPr lang="en-IN" sz="1200" dirty="0"/>
                        <a:t>)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787">
                <a:tc>
                  <a:txBody>
                    <a:bodyPr/>
                    <a:lstStyle/>
                    <a:p>
                      <a:r>
                        <a:rPr lang="en-IN" sz="1200" dirty="0"/>
                        <a:t>Azerbaijan (others)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Guinea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Niue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3182">
                <a:tc>
                  <a:txBody>
                    <a:bodyPr/>
                    <a:lstStyle/>
                    <a:p>
                      <a:r>
                        <a:rPr lang="en-IN" sz="1200" dirty="0"/>
                        <a:t>Bangladesh ( </a:t>
                      </a:r>
                      <a:r>
                        <a:rPr lang="en-IN" sz="1200" dirty="0" err="1"/>
                        <a:t>Rangpur</a:t>
                      </a:r>
                      <a:r>
                        <a:rPr lang="en-IN" sz="1200" dirty="0"/>
                        <a:t> (district), </a:t>
                      </a:r>
                      <a:r>
                        <a:rPr lang="en-IN" sz="1200" dirty="0" err="1"/>
                        <a:t>Jhanjali</a:t>
                      </a:r>
                      <a:r>
                        <a:rPr lang="en-IN" sz="1200" dirty="0"/>
                        <a:t>, </a:t>
                      </a:r>
                      <a:r>
                        <a:rPr lang="en-IN" sz="1200" dirty="0" err="1"/>
                        <a:t>Machanganj</a:t>
                      </a:r>
                      <a:r>
                        <a:rPr lang="en-IN" sz="1200" dirty="0"/>
                        <a:t>, </a:t>
                      </a:r>
                      <a:r>
                        <a:rPr lang="en-IN" sz="1200" dirty="0" err="1"/>
                        <a:t>Mymensingh</a:t>
                      </a:r>
                      <a:r>
                        <a:rPr lang="en-IN" sz="1200" dirty="0"/>
                        <a:t>, </a:t>
                      </a:r>
                      <a:r>
                        <a:rPr lang="en-IN" sz="1200" dirty="0" err="1"/>
                        <a:t>Naogaon</a:t>
                      </a:r>
                      <a:r>
                        <a:rPr lang="en-IN" sz="1200" dirty="0"/>
                        <a:t>, </a:t>
                      </a:r>
                      <a:r>
                        <a:rPr lang="en-IN" sz="1200" dirty="0" err="1"/>
                        <a:t>Rohanpur</a:t>
                      </a:r>
                      <a:r>
                        <a:rPr lang="en-IN" sz="1200" dirty="0"/>
                        <a:t>, </a:t>
                      </a:r>
                      <a:r>
                        <a:rPr lang="en-IN" sz="1200" dirty="0" err="1"/>
                        <a:t>Rajshahi</a:t>
                      </a:r>
                      <a:r>
                        <a:rPr lang="en-IN" sz="1200" dirty="0"/>
                        <a:t>(district), </a:t>
                      </a:r>
                      <a:r>
                        <a:rPr lang="en-IN" sz="1200" dirty="0" err="1"/>
                        <a:t>Ishurdi</a:t>
                      </a:r>
                      <a:r>
                        <a:rPr lang="en-IN" sz="1200" dirty="0"/>
                        <a:t>, </a:t>
                      </a:r>
                      <a:r>
                        <a:rPr lang="en-IN" sz="1200" dirty="0" err="1"/>
                        <a:t>Khulana</a:t>
                      </a:r>
                      <a:r>
                        <a:rPr lang="en-IN" sz="1200" dirty="0"/>
                        <a:t>(district), </a:t>
                      </a:r>
                      <a:r>
                        <a:rPr lang="en-IN" sz="1200" dirty="0" err="1"/>
                        <a:t>Sylhet</a:t>
                      </a:r>
                      <a:r>
                        <a:rPr lang="en-IN" sz="1200" dirty="0"/>
                        <a:t>(district) and Chittagong (district)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Guinea Bissau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Papua New Guinea 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886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Burkina Faso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Honduras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Peru (</a:t>
                      </a:r>
                      <a:r>
                        <a:rPr lang="en-IN" sz="1200" dirty="0" err="1"/>
                        <a:t>Ayachuco</a:t>
                      </a:r>
                      <a:r>
                        <a:rPr lang="en-IN" sz="1200" dirty="0"/>
                        <a:t>, Apurimac, Cusco, </a:t>
                      </a:r>
                      <a:r>
                        <a:rPr lang="en-IN" sz="1200" dirty="0" err="1"/>
                        <a:t>Junin</a:t>
                      </a:r>
                      <a:r>
                        <a:rPr lang="en-IN" sz="1200" dirty="0"/>
                        <a:t> and Huancavelica regions, </a:t>
                      </a:r>
                      <a:r>
                        <a:rPr lang="en-IN" sz="1200" dirty="0" err="1"/>
                        <a:t>Ene</a:t>
                      </a:r>
                      <a:r>
                        <a:rPr lang="en-IN" sz="1200" dirty="0"/>
                        <a:t> Apurimac River Valley-VRAE)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787">
                <a:tc>
                  <a:txBody>
                    <a:bodyPr/>
                    <a:lstStyle/>
                    <a:p>
                      <a:r>
                        <a:rPr lang="en-IN" sz="1200" dirty="0"/>
                        <a:t>Cameroon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Indonesia, (Aceh, Papua, Central Sulawesi Maluku, 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Philippines (Mindanao, Sulu Archipelago, </a:t>
                      </a:r>
                      <a:r>
                        <a:rPr lang="en-IN" sz="1200" dirty="0" err="1"/>
                        <a:t>Zamboanga</a:t>
                      </a:r>
                      <a:r>
                        <a:rPr lang="en-IN" sz="1200" dirty="0"/>
                        <a:t> Peninsula) (Occupations other than Military, Security, Mineral Extraction &amp; 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787">
                <a:tc>
                  <a:txBody>
                    <a:bodyPr/>
                    <a:lstStyle/>
                    <a:p>
                      <a:r>
                        <a:rPr lang="en-IN" sz="1200" dirty="0"/>
                        <a:t>Central African Republic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Ivory Coast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Russia (Chechnya, Dagestan, Ingushetia, Kabardino-Balkaria, Karachay-Cherkessia, North Ossetia)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787">
                <a:tc>
                  <a:txBody>
                    <a:bodyPr/>
                    <a:lstStyle/>
                    <a:p>
                      <a:r>
                        <a:rPr lang="en-IN" sz="1200" dirty="0"/>
                        <a:t>Cote d </a:t>
                      </a:r>
                      <a:r>
                        <a:rPr lang="en-IN" sz="1200" dirty="0" err="1"/>
                        <a:t>Ivoire</a:t>
                      </a:r>
                      <a:r>
                        <a:rPr lang="en-IN" sz="1200" dirty="0"/>
                        <a:t> 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Kyrgyzstan 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Rwanda 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787">
                <a:tc>
                  <a:txBody>
                    <a:bodyPr/>
                    <a:lstStyle/>
                    <a:p>
                      <a:r>
                        <a:rPr lang="en-IN" sz="1200" dirty="0"/>
                        <a:t>Colombia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Madagascar (others)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Sierra Leone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787">
                <a:tc>
                  <a:txBody>
                    <a:bodyPr/>
                    <a:lstStyle/>
                    <a:p>
                      <a:r>
                        <a:rPr lang="en-IN" sz="1200" dirty="0"/>
                        <a:t>Djibouti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Mali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Tajikistan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787">
                <a:tc>
                  <a:txBody>
                    <a:bodyPr/>
                    <a:lstStyle/>
                    <a:p>
                      <a:r>
                        <a:rPr lang="en-IN" sz="1200" dirty="0"/>
                        <a:t>– Ecuador (Carchi, </a:t>
                      </a:r>
                      <a:r>
                        <a:rPr lang="en-IN" sz="1200" dirty="0" err="1"/>
                        <a:t>Sucumbios</a:t>
                      </a:r>
                      <a:r>
                        <a:rPr lang="en-IN" sz="1200" dirty="0"/>
                        <a:t>, Imbabura, Esmeraldas)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Montserrat 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Togo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4787">
                <a:tc>
                  <a:txBody>
                    <a:bodyPr/>
                    <a:lstStyle/>
                    <a:p>
                      <a:r>
                        <a:rPr lang="en-IN" sz="1200" dirty="0" err="1"/>
                        <a:t>Equitorial</a:t>
                      </a:r>
                      <a:r>
                        <a:rPr lang="en-IN" sz="1200" dirty="0"/>
                        <a:t> Guinea -– Malabo 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Morocco( Other) 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Uzbekistan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4787">
                <a:tc>
                  <a:txBody>
                    <a:bodyPr/>
                    <a:lstStyle/>
                    <a:p>
                      <a:r>
                        <a:rPr lang="en-IN" sz="1200" dirty="0"/>
                        <a:t>Eritrea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Mozambique (</a:t>
                      </a:r>
                      <a:r>
                        <a:rPr lang="en-IN" sz="1200" dirty="0" err="1"/>
                        <a:t>Nampula</a:t>
                      </a:r>
                      <a:r>
                        <a:rPr lang="en-IN" sz="1200" dirty="0"/>
                        <a:t>, </a:t>
                      </a:r>
                      <a:r>
                        <a:rPr lang="en-IN" sz="1200" dirty="0" err="1"/>
                        <a:t>Manica</a:t>
                      </a:r>
                      <a:r>
                        <a:rPr lang="en-IN" sz="1200" dirty="0"/>
                        <a:t>, </a:t>
                      </a:r>
                      <a:r>
                        <a:rPr lang="en-IN" sz="1200" dirty="0" err="1"/>
                        <a:t>Sofala</a:t>
                      </a:r>
                      <a:r>
                        <a:rPr lang="en-IN" sz="1200" dirty="0"/>
                        <a:t>) 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Venezuela – (Others)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II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7760" y="2028388"/>
          <a:ext cx="7886700" cy="3600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845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Total Insurance Allowed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25 Lacs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233">
                <a:tc>
                  <a:txBody>
                    <a:bodyPr/>
                    <a:lstStyle/>
                    <a:p>
                      <a:r>
                        <a:rPr lang="en-IN" b="1" dirty="0"/>
                        <a:t>Plans</a:t>
                      </a:r>
                      <a:r>
                        <a:rPr lang="en-IN" b="1" baseline="0" dirty="0"/>
                        <a:t> Allowed</a:t>
                      </a:r>
                      <a:endParaRPr lang="en-IN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/>
                        <a:t>Endowment</a:t>
                      </a:r>
                      <a:r>
                        <a:rPr lang="en-IN" b="0" baseline="0" dirty="0"/>
                        <a:t> type Single premium plans – 916, 917 etc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0" baseline="0" dirty="0"/>
                        <a:t>Plan 865 </a:t>
                      </a:r>
                      <a:r>
                        <a:rPr lang="en-IN" b="0" baseline="0" dirty="0" err="1"/>
                        <a:t>Dhan</a:t>
                      </a:r>
                      <a:r>
                        <a:rPr lang="en-IN" b="0" baseline="0" dirty="0"/>
                        <a:t> </a:t>
                      </a:r>
                      <a:r>
                        <a:rPr lang="en-IN" b="0" baseline="0" dirty="0" err="1"/>
                        <a:t>Sanchay</a:t>
                      </a:r>
                      <a:r>
                        <a:rPr lang="en-IN" b="0" baseline="0" dirty="0"/>
                        <a:t>  (SP Option C)</a:t>
                      </a:r>
                      <a:endParaRPr lang="en-IN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845">
                <a:tc>
                  <a:txBody>
                    <a:bodyPr/>
                    <a:lstStyle/>
                    <a:p>
                      <a:r>
                        <a:rPr lang="en-IN" b="1" dirty="0"/>
                        <a:t>Maximum</a:t>
                      </a:r>
                      <a:r>
                        <a:rPr lang="en-IN" b="1" baseline="0" dirty="0"/>
                        <a:t> Term Allowed</a:t>
                      </a:r>
                      <a:endParaRPr lang="en-IN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/>
                        <a:t>15 Years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233">
                <a:tc>
                  <a:txBody>
                    <a:bodyPr/>
                    <a:lstStyle/>
                    <a:p>
                      <a:r>
                        <a:rPr lang="en-IN" b="1" dirty="0"/>
                        <a:t>Pension Plans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Sgl</a:t>
                      </a:r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prem</a:t>
                      </a:r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-Without life cover to NRIs only without limit 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845">
                <a:tc>
                  <a:txBody>
                    <a:bodyPr/>
                    <a:lstStyle/>
                    <a:p>
                      <a:r>
                        <a:rPr lang="en-IN" b="1" dirty="0"/>
                        <a:t>Residence Extra 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III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659557"/>
            <a:ext cx="7886700" cy="8441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dirty="0"/>
              <a:t>Group III – 7 countries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dirty="0"/>
              <a:t>HIV test compulsory in 5 African countries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dirty="0"/>
              <a:t>NRIs and FNIOs allowed insurance with restrictions</a:t>
            </a:r>
            <a:endParaRPr kumimoji="0" lang="en-IN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3156861"/>
          <a:ext cx="8273143" cy="1651635"/>
        </p:xfrm>
        <a:graphic>
          <a:graphicData uri="http://schemas.openxmlformats.org/drawingml/2006/table">
            <a:tbl>
              <a:tblPr/>
              <a:tblGrid>
                <a:gridCol w="3026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7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9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Country Name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Country Name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Country Name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dirty="0"/>
                        <a:t>Comoros (HIV)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dirty="0"/>
                        <a:t>Niger (HIV) 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dirty="0"/>
                        <a:t>Turkmenistan 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dirty="0"/>
                        <a:t>Lebanon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2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dirty="0"/>
                        <a:t>Nicaragua (HIV)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dirty="0"/>
                        <a:t>Nigeria (HIV) 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dirty="0"/>
                        <a:t>Uganda (HIV)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III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7760" y="2028388"/>
          <a:ext cx="7886700" cy="3955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845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Total Insurance Allowed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150 Lacs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233">
                <a:tc>
                  <a:txBody>
                    <a:bodyPr/>
                    <a:lstStyle/>
                    <a:p>
                      <a:r>
                        <a:rPr lang="en-IN" b="1" dirty="0"/>
                        <a:t>Plans</a:t>
                      </a:r>
                      <a:r>
                        <a:rPr lang="en-IN" b="1" baseline="0" dirty="0"/>
                        <a:t> Allowed</a:t>
                      </a:r>
                      <a:endParaRPr lang="en-IN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/>
                        <a:t>All Plans except Pure Term Insurance. Pension plans without life cover to NRIs only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233">
                <a:tc>
                  <a:txBody>
                    <a:bodyPr/>
                    <a:lstStyle/>
                    <a:p>
                      <a:r>
                        <a:rPr lang="en-IN" b="1" dirty="0"/>
                        <a:t>Riders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Only AB Rider Allowed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845">
                <a:tc>
                  <a:txBody>
                    <a:bodyPr/>
                    <a:lstStyle/>
                    <a:p>
                      <a:r>
                        <a:rPr lang="en-IN" b="1" dirty="0"/>
                        <a:t>Residence Extra 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Rs 3%0 (no Res extra for 916, 917, </a:t>
                      </a:r>
                      <a:r>
                        <a:rPr lang="en-IN" b="0" baseline="0"/>
                        <a:t>865 - Option C </a:t>
                      </a:r>
                      <a:r>
                        <a:rPr lang="en-IN" sz="1800" b="0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lang="en-IN" sz="1800" b="0" kern="1200" baseline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sgl</a:t>
                      </a:r>
                      <a:r>
                        <a:rPr lang="en-IN" sz="1800" b="0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prem </a:t>
                      </a:r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 Max term 15 Years where ASA is lower than single premium paid &amp; pension plans without life cover) 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174136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IV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035456"/>
            <a:ext cx="7886700" cy="459516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NRIs and FNIOs allowed insurance with restrictions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HIV test compulsory in 26 countries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/>
          <a:srcRect l="20707" t="8889" r="25805" b="5439"/>
          <a:stretch>
            <a:fillRect/>
          </a:stretch>
        </p:blipFill>
        <p:spPr bwMode="auto">
          <a:xfrm>
            <a:off x="1047750" y="1494972"/>
            <a:ext cx="6981825" cy="498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IV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7760" y="1518043"/>
          <a:ext cx="7886700" cy="3416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845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Total Insurance Allowed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250 Lacs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5342">
                <a:tc>
                  <a:txBody>
                    <a:bodyPr/>
                    <a:lstStyle/>
                    <a:p>
                      <a:r>
                        <a:rPr lang="en-IN" b="1" dirty="0"/>
                        <a:t>Plans</a:t>
                      </a:r>
                      <a:r>
                        <a:rPr lang="en-IN" b="1" baseline="0" dirty="0"/>
                        <a:t> Allowed</a:t>
                      </a:r>
                      <a:endParaRPr lang="en-IN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/>
                        <a:t>All Plans except Pure Term Insurance. Pension plans without life cover to NRIs only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817">
                <a:tc>
                  <a:txBody>
                    <a:bodyPr/>
                    <a:lstStyle/>
                    <a:p>
                      <a:r>
                        <a:rPr lang="en-IN" b="1" dirty="0"/>
                        <a:t>Riders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Only AB Rider Allowed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845">
                <a:tc>
                  <a:txBody>
                    <a:bodyPr/>
                    <a:lstStyle/>
                    <a:p>
                      <a:r>
                        <a:rPr lang="en-IN" b="1" dirty="0"/>
                        <a:t>Residence Extra* 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Rs 2%0 (no Res extra for 916, 917, </a:t>
                      </a:r>
                      <a:r>
                        <a:rPr lang="en-IN" b="0" baseline="0" dirty="0"/>
                        <a:t>865 - Option C </a:t>
                      </a:r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lang="en-IN" sz="1800" b="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sgl</a:t>
                      </a:r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800" b="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prem</a:t>
                      </a:r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with Max term 15 Years where ASA is lower than single premium paid &amp; pension plans without life cover)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17760" y="5010150"/>
            <a:ext cx="78867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N" dirty="0"/>
              <a:t> For cities of </a:t>
            </a:r>
            <a:r>
              <a:rPr lang="en-IN" dirty="0" err="1"/>
              <a:t>Daresalaam</a:t>
            </a:r>
            <a:r>
              <a:rPr lang="en-IN" dirty="0"/>
              <a:t>, </a:t>
            </a:r>
            <a:r>
              <a:rPr lang="en-IN" dirty="0" err="1"/>
              <a:t>Mwanza</a:t>
            </a:r>
            <a:r>
              <a:rPr lang="en-IN" dirty="0"/>
              <a:t>, </a:t>
            </a:r>
            <a:r>
              <a:rPr lang="en-IN" dirty="0" err="1"/>
              <a:t>Arusha</a:t>
            </a:r>
            <a:r>
              <a:rPr lang="en-IN" dirty="0"/>
              <a:t>, Dodoma (Capital), Zanzibar City, </a:t>
            </a:r>
            <a:r>
              <a:rPr lang="en-IN" dirty="0" err="1"/>
              <a:t>Mbeya</a:t>
            </a:r>
            <a:r>
              <a:rPr lang="en-IN" dirty="0"/>
              <a:t> of TANZANIA no residence extra to be charged.</a:t>
            </a:r>
          </a:p>
          <a:p>
            <a:pPr>
              <a:buFont typeface="Arial" charset="0"/>
              <a:buChar char="•"/>
            </a:pPr>
            <a:r>
              <a:rPr lang="en-IN" dirty="0"/>
              <a:t>For cities of Nairobi Metro (incl. Nairobi city), Mombasa, </a:t>
            </a:r>
            <a:r>
              <a:rPr lang="en-IN" dirty="0" err="1"/>
              <a:t>Kisumu</a:t>
            </a:r>
            <a:r>
              <a:rPr lang="en-IN" dirty="0"/>
              <a:t>, </a:t>
            </a:r>
            <a:r>
              <a:rPr lang="en-IN" dirty="0" err="1"/>
              <a:t>Nakuru</a:t>
            </a:r>
            <a:r>
              <a:rPr lang="en-IN" dirty="0"/>
              <a:t>, </a:t>
            </a:r>
            <a:r>
              <a:rPr lang="en-IN" dirty="0" err="1"/>
              <a:t>Eldoret</a:t>
            </a:r>
            <a:r>
              <a:rPr lang="en-IN" dirty="0"/>
              <a:t>  of KENYA no residence extra </a:t>
            </a:r>
          </a:p>
          <a:p>
            <a:pPr>
              <a:buFont typeface="Arial" charset="0"/>
              <a:buChar char="•"/>
            </a:pPr>
            <a:r>
              <a:rPr lang="en-US" dirty="0"/>
              <a:t> All other locations in Tanzania and Kenya : Residence extra Rs. 2%0</a:t>
            </a:r>
          </a:p>
          <a:p>
            <a:r>
              <a:rPr lang="en-US" dirty="0"/>
              <a:t>                                                                                                  </a:t>
            </a:r>
            <a:r>
              <a:rPr lang="en-US" sz="1200" dirty="0"/>
              <a:t>(CO NBR 189 </a:t>
            </a:r>
            <a:r>
              <a:rPr lang="en-US" sz="1200" dirty="0" err="1"/>
              <a:t>dt</a:t>
            </a:r>
            <a:r>
              <a:rPr lang="en-US" sz="1200" dirty="0"/>
              <a:t> 3/10/2018)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261220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V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078997"/>
            <a:ext cx="7886700" cy="45952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NRIs and FNIOs allowed insurance with restrictions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 l="33524" t="20487" r="32095" b="10265"/>
          <a:stretch>
            <a:fillRect/>
          </a:stretch>
        </p:blipFill>
        <p:spPr bwMode="auto">
          <a:xfrm>
            <a:off x="2177141" y="1538526"/>
            <a:ext cx="4601027" cy="5212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261220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V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 l="33048" t="9115" r="32190" b="11280"/>
          <a:stretch>
            <a:fillRect/>
          </a:stretch>
        </p:blipFill>
        <p:spPr bwMode="auto">
          <a:xfrm>
            <a:off x="1446039" y="1073151"/>
            <a:ext cx="6334954" cy="53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261220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V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 l="23375" t="49333" r="23000" b="11556"/>
          <a:stretch>
            <a:fillRect/>
          </a:stretch>
        </p:blipFill>
        <p:spPr bwMode="auto">
          <a:xfrm>
            <a:off x="332010" y="1371600"/>
            <a:ext cx="81724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Residence Group V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7760" y="1695448"/>
          <a:ext cx="7886700" cy="4486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237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Total Insurance Allowed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No Limit (except MOB)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6919">
                <a:tc>
                  <a:txBody>
                    <a:bodyPr/>
                    <a:lstStyle/>
                    <a:p>
                      <a:r>
                        <a:rPr lang="en-IN" b="1" dirty="0"/>
                        <a:t>Plans</a:t>
                      </a:r>
                      <a:r>
                        <a:rPr lang="en-IN" b="1" baseline="0" dirty="0"/>
                        <a:t> Allowed</a:t>
                      </a:r>
                      <a:endParaRPr lang="en-IN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/>
                        <a:t>All Plans</a:t>
                      </a:r>
                      <a:r>
                        <a:rPr lang="en-IN" b="0" baseline="0" dirty="0"/>
                        <a:t> (</a:t>
                      </a:r>
                      <a:r>
                        <a:rPr lang="en-IN" b="0" dirty="0"/>
                        <a:t>Pension plans with</a:t>
                      </a:r>
                      <a:r>
                        <a:rPr lang="en-IN" b="0" baseline="0" dirty="0"/>
                        <a:t> restrictions)</a:t>
                      </a:r>
                      <a:endParaRPr lang="en-IN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237">
                <a:tc>
                  <a:txBody>
                    <a:bodyPr/>
                    <a:lstStyle/>
                    <a:p>
                      <a:r>
                        <a:rPr lang="en-IN" b="1" dirty="0"/>
                        <a:t>Maximum</a:t>
                      </a:r>
                      <a:r>
                        <a:rPr lang="en-IN" b="1" baseline="0" dirty="0"/>
                        <a:t> Term Allowed</a:t>
                      </a:r>
                      <a:endParaRPr lang="en-IN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/>
                        <a:t>No Restrictions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6919">
                <a:tc>
                  <a:txBody>
                    <a:bodyPr/>
                    <a:lstStyle/>
                    <a:p>
                      <a:r>
                        <a:rPr lang="en-IN" b="1" dirty="0"/>
                        <a:t>Riders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 rider , New Term Rider &amp; PWB Rider (proposal on minor lives)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237">
                <a:tc>
                  <a:txBody>
                    <a:bodyPr/>
                    <a:lstStyle/>
                    <a:p>
                      <a:r>
                        <a:rPr lang="en-IN" b="1" dirty="0"/>
                        <a:t>Residence Extra 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Nil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237">
                <a:tc>
                  <a:txBody>
                    <a:bodyPr/>
                    <a:lstStyle/>
                    <a:p>
                      <a:r>
                        <a:rPr lang="en-IN" b="1" dirty="0"/>
                        <a:t>CIR</a:t>
                      </a:r>
                      <a:r>
                        <a:rPr lang="en-IN" b="1" baseline="0" dirty="0"/>
                        <a:t>, Cancer cover, Business Insurance</a:t>
                      </a:r>
                      <a:endParaRPr lang="en-IN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 allowed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Pension Plans to NRIs and FNIOs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670443"/>
            <a:ext cx="7886700" cy="453441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NRIs:</a:t>
            </a:r>
          </a:p>
          <a:p>
            <a:pPr lvl="1">
              <a:buFont typeface="Arial" pitchFamily="34" charset="0"/>
              <a:buChar char="•"/>
            </a:pPr>
            <a:r>
              <a:rPr lang="en-IN" sz="2800" dirty="0"/>
              <a:t>Immediate Annuity pension products (</a:t>
            </a:r>
            <a:r>
              <a:rPr lang="en-IN" sz="2800" dirty="0" err="1"/>
              <a:t>Sgl</a:t>
            </a:r>
            <a:r>
              <a:rPr lang="en-IN" sz="2800" dirty="0"/>
              <a:t> </a:t>
            </a:r>
            <a:r>
              <a:rPr lang="en-IN" sz="2800" dirty="0" err="1"/>
              <a:t>prem</a:t>
            </a:r>
            <a:r>
              <a:rPr lang="en-IN" sz="2800" dirty="0"/>
              <a:t>) :</a:t>
            </a:r>
          </a:p>
          <a:p>
            <a:pPr lvl="3">
              <a:buFont typeface="Arial" pitchFamily="34" charset="0"/>
              <a:buChar char="•"/>
            </a:pPr>
            <a:r>
              <a:rPr lang="en-IN" sz="2800" dirty="0"/>
              <a:t>Without life cover</a:t>
            </a:r>
          </a:p>
          <a:p>
            <a:pPr lvl="3">
              <a:buFont typeface="Arial" pitchFamily="34" charset="0"/>
              <a:buChar char="•"/>
            </a:pPr>
            <a:r>
              <a:rPr lang="en-IN" sz="2800" dirty="0"/>
              <a:t>Without limit</a:t>
            </a:r>
          </a:p>
          <a:p>
            <a:pPr lvl="3">
              <a:buFont typeface="Arial" pitchFamily="34" charset="0"/>
              <a:buChar char="•"/>
            </a:pPr>
            <a:r>
              <a:rPr lang="en-IN" sz="2800" dirty="0"/>
              <a:t>Without residence extra</a:t>
            </a:r>
          </a:p>
          <a:p>
            <a:pPr lvl="3">
              <a:buFont typeface="Arial" pitchFamily="34" charset="0"/>
              <a:buChar char="•"/>
            </a:pPr>
            <a:r>
              <a:rPr lang="en-IN" sz="2800" dirty="0"/>
              <a:t>To all residence group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FNIOs:</a:t>
            </a:r>
          </a:p>
          <a:p>
            <a:pPr lvl="1">
              <a:buFont typeface="Arial" pitchFamily="34" charset="0"/>
              <a:buChar char="•"/>
            </a:pPr>
            <a:r>
              <a:rPr lang="en-IN" sz="2800" dirty="0"/>
              <a:t>Immediate Annuity pension products (</a:t>
            </a:r>
            <a:r>
              <a:rPr lang="en-IN" sz="2800" dirty="0" err="1"/>
              <a:t>Sgl</a:t>
            </a:r>
            <a:r>
              <a:rPr lang="en-IN" sz="2800" dirty="0"/>
              <a:t> </a:t>
            </a:r>
            <a:r>
              <a:rPr lang="en-IN" sz="2800" dirty="0" err="1"/>
              <a:t>prem</a:t>
            </a:r>
            <a:r>
              <a:rPr lang="en-IN" sz="2800" dirty="0"/>
              <a:t>) :</a:t>
            </a:r>
          </a:p>
          <a:p>
            <a:pPr lvl="3">
              <a:buFont typeface="Arial" pitchFamily="34" charset="0"/>
              <a:buChar char="•"/>
            </a:pPr>
            <a:r>
              <a:rPr lang="en-IN" sz="2800" dirty="0"/>
              <a:t>Without life cover</a:t>
            </a:r>
          </a:p>
          <a:p>
            <a:pPr lvl="3">
              <a:buFont typeface="Arial" pitchFamily="34" charset="0"/>
              <a:buChar char="•"/>
            </a:pPr>
            <a:r>
              <a:rPr lang="en-IN" sz="2800" dirty="0"/>
              <a:t>Only to Overseas Citizen of India having OCI Card</a:t>
            </a:r>
          </a:p>
          <a:p>
            <a:pPr lvl="3">
              <a:buFont typeface="Arial" pitchFamily="34" charset="0"/>
              <a:buChar char="•"/>
            </a:pPr>
            <a:r>
              <a:rPr lang="en-IN" sz="2800" dirty="0"/>
              <a:t>Valid Passport</a:t>
            </a:r>
          </a:p>
          <a:p>
            <a:pPr lvl="3">
              <a:buFont typeface="Arial" pitchFamily="34" charset="0"/>
              <a:buChar char="•"/>
            </a:pPr>
            <a:r>
              <a:rPr lang="en-IN" sz="2800" dirty="0"/>
              <a:t>Recommendations of Branch in Charge</a:t>
            </a:r>
          </a:p>
          <a:p>
            <a:pPr lvl="3">
              <a:buFont typeface="Arial" pitchFamily="34" charset="0"/>
              <a:buChar char="•"/>
            </a:pPr>
            <a:r>
              <a:rPr lang="en-IN" sz="2800" dirty="0"/>
              <a:t>Adhering to KYC/AML norms</a:t>
            </a:r>
          </a:p>
          <a:p>
            <a:pPr lvl="3">
              <a:buFont typeface="Arial" pitchFamily="34" charset="0"/>
              <a:buChar char="•"/>
            </a:pPr>
            <a:r>
              <a:rPr lang="en-IN" sz="2800" dirty="0"/>
              <a:t>Deciding authority is RM(</a:t>
            </a:r>
            <a:r>
              <a:rPr lang="en-IN" sz="2800" dirty="0" err="1"/>
              <a:t>NB&amp;Actl</a:t>
            </a:r>
            <a:r>
              <a:rPr lang="en-IN" sz="2800" dirty="0"/>
              <a:t>)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685800" lvl="1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Non Medical (Preferred) Scheme to NRIs and FNIOs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643727"/>
            <a:ext cx="7886700" cy="30588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446088" indent="-446088">
              <a:buFont typeface="Arial" pitchFamily="34" charset="0"/>
              <a:buChar char="•"/>
            </a:pPr>
            <a:r>
              <a:rPr lang="en-IN" sz="2000" dirty="0"/>
              <a:t>Residence Group V only </a:t>
            </a:r>
          </a:p>
          <a:p>
            <a:pPr marL="446088" indent="-446088">
              <a:buFont typeface="Arial" pitchFamily="34" charset="0"/>
              <a:buChar char="•"/>
            </a:pPr>
            <a:r>
              <a:rPr lang="en-IN" sz="2000" dirty="0"/>
              <a:t>Employed in Govt/Semi. Govt or reputed commercial firms or professionals - CA, Cost Acct, Engineer(Graduate or Diploma),Architects, Actuaries, Doctor, Lawyer, Teacher, Lecturers, Mgmt/Comp consultant , Data Scientist, LIC Agents(with 5 years service) , </a:t>
            </a:r>
          </a:p>
          <a:p>
            <a:pPr marL="446088" indent="-446088">
              <a:buFont typeface="Arial" pitchFamily="34" charset="0"/>
              <a:buChar char="•"/>
            </a:pPr>
            <a:r>
              <a:rPr lang="en-IN" sz="2000" dirty="0"/>
              <a:t>Allowed only during their visit to India </a:t>
            </a:r>
          </a:p>
          <a:p>
            <a:pPr marL="446088" indent="-446088">
              <a:buFont typeface="Arial" pitchFamily="34" charset="0"/>
              <a:buChar char="•"/>
            </a:pPr>
            <a:r>
              <a:rPr lang="en-IN" sz="2000" dirty="0"/>
              <a:t>For NRIs MOB under Non Medical allowed if Agent visits country of residence of proponent </a:t>
            </a:r>
          </a:p>
          <a:p>
            <a:pPr marL="446088" indent="-446088">
              <a:buFont typeface="Arial" pitchFamily="34" charset="0"/>
              <a:buChar char="•"/>
            </a:pPr>
            <a:r>
              <a:rPr lang="en-IN" sz="2000" dirty="0"/>
              <a:t>Plans allowed - as per u/w circulars issued for the plan – High risk plans &amp; Term Rider not allowed</a:t>
            </a:r>
            <a:endParaRPr lang="en-IN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4571980"/>
          <a:ext cx="57912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ysClr val="windowText" lastClr="000000"/>
                          </a:solidFill>
                        </a:rPr>
                        <a:t>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ysClr val="windowText" lastClr="000000"/>
                          </a:solidFill>
                        </a:rPr>
                        <a:t>NM</a:t>
                      </a:r>
                      <a:r>
                        <a:rPr lang="en-IN" baseline="0" dirty="0">
                          <a:solidFill>
                            <a:sysClr val="windowText" lastClr="000000"/>
                          </a:solidFill>
                        </a:rPr>
                        <a:t> Preferred</a:t>
                      </a:r>
                      <a:r>
                        <a:rPr lang="en-IN" dirty="0">
                          <a:solidFill>
                            <a:sysClr val="windowText" lastClr="000000"/>
                          </a:solidFill>
                        </a:rPr>
                        <a:t> MAX SUC </a:t>
                      </a:r>
                    </a:p>
                    <a:p>
                      <a:r>
                        <a:rPr lang="en-IN" dirty="0">
                          <a:solidFill>
                            <a:sysClr val="windowText" lastClr="000000"/>
                          </a:solidFill>
                        </a:rPr>
                        <a:t>(Standard</a:t>
                      </a:r>
                      <a:r>
                        <a:rPr lang="en-IN" baseline="0" dirty="0">
                          <a:solidFill>
                            <a:sysClr val="windowText" lastClr="000000"/>
                          </a:solidFill>
                        </a:rPr>
                        <a:t> Age Proof is must</a:t>
                      </a:r>
                      <a:r>
                        <a:rPr lang="en-IN" dirty="0">
                          <a:solidFill>
                            <a:sysClr val="windowText" lastClr="000000"/>
                          </a:solidFill>
                        </a:rPr>
                        <a:t>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ysClr val="windowText" lastClr="000000"/>
                          </a:solidFill>
                        </a:rPr>
                        <a:t>Up to 35 years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ysClr val="windowText" lastClr="000000"/>
                          </a:solidFill>
                        </a:rPr>
                        <a:t>100 Lacs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ysClr val="windowText" lastClr="000000"/>
                          </a:solidFill>
                        </a:rPr>
                        <a:t>36 to 45 years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ysClr val="windowText" lastClr="000000"/>
                          </a:solidFill>
                        </a:rPr>
                        <a:t>50 Lacs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ysClr val="windowText" lastClr="000000"/>
                          </a:solidFill>
                        </a:rPr>
                        <a:t>46 to 50 years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ysClr val="windowText" lastClr="000000"/>
                          </a:solidFill>
                        </a:rPr>
                        <a:t>20 Lacs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Income Proof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659557"/>
            <a:ext cx="7886700" cy="470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Income tax returns filed in the country of residence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If no tax returns, then copy of employment contract with </a:t>
            </a:r>
            <a:r>
              <a:rPr lang="en-IN" sz="2800" dirty="0" err="1"/>
              <a:t>atleast</a:t>
            </a:r>
            <a:r>
              <a:rPr lang="en-IN" sz="2800" dirty="0"/>
              <a:t> 3 months salary slips &amp; Bank statement showing credit of salary.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Chartered Accountant certified final accounts of business , Business License etc.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NRIs as well as FNIOs to be treated at par with resident Indians for the purpose of calling for income proof Cir Ref: Actuarial /CUS/2104/4 dated 6th March, 2007. 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General Guidelines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659557"/>
            <a:ext cx="7886700" cy="47085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000" dirty="0"/>
              <a:t>HIV report + FMR for all proposals from Res groups III &amp; IV for the countries marked HIV , apart from manual requirements irrespective of Sum Assured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000" dirty="0"/>
              <a:t>Juvenile lives – Where TRSA exceeds 50 </a:t>
            </a:r>
            <a:r>
              <a:rPr lang="en-IN" sz="2000" dirty="0" err="1"/>
              <a:t>lacs</a:t>
            </a:r>
            <a:r>
              <a:rPr lang="en-IN" sz="2000" dirty="0"/>
              <a:t>, HIV report mandatory for Res group IV for countries marked with HIV , apart from manual requirements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000" dirty="0"/>
              <a:t>Insurance to Juvenile lives and housewives – only to Res groups IV &amp; V (subject to conditions of the plan and country of residence )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000" dirty="0"/>
              <a:t>Residence extra to be rated up according to Plan, Term Proposed and mode of payment (Single or Limited payment)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000" dirty="0"/>
              <a:t>High SA proposals &gt; 50 </a:t>
            </a:r>
            <a:r>
              <a:rPr lang="en-IN" sz="2000" dirty="0" err="1"/>
              <a:t>lacs</a:t>
            </a:r>
            <a:r>
              <a:rPr lang="en-IN" sz="2000" dirty="0"/>
              <a:t> only from persons employed in Class I occupations (managerial, skilled, high paying desk job type of employment with proof of employment etc.)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000" dirty="0"/>
              <a:t>Maximum TRSA for Class II occupations - 50 </a:t>
            </a:r>
            <a:r>
              <a:rPr lang="en-IN" sz="2000" dirty="0" err="1"/>
              <a:t>lacs</a:t>
            </a:r>
            <a:r>
              <a:rPr lang="en-IN" sz="2000" dirty="0"/>
              <a:t> subject to being skilled labourer and under medical scheme only.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000" dirty="0"/>
              <a:t>For persons employed in Class II occupations, </a:t>
            </a:r>
            <a:r>
              <a:rPr lang="en-IN" sz="2000" dirty="0" err="1"/>
              <a:t>occ</a:t>
            </a:r>
            <a:r>
              <a:rPr lang="en-IN" sz="2000" dirty="0"/>
              <a:t> extra if any along with Res extra wherever applicable is to be charged . (Occupation ratings as per Circular ref: NB&amp;R 254 dated 26/05/2020)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General Guidelines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659557"/>
            <a:ext cx="7886700" cy="470858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Proposals attracting (OE + Res extra) &gt; Rs 3%o to be regretted as multiple risks involved.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Proponents attracting health extra Class III and above and with Class II occupations are to be regretted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NRIs and FNIOs relocating to India - If staying in India for a period of at least one year and intends to continue staying in India, he/she will be treated on par with resident Indians for the purpose of grant of insurance.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Proposals from residents of Libya, Syria &amp; Ukraine – Postpone till further instructions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Proposals from NRIs and FNIOs residing in countries other than those mentioned under any of the groups (I to V) should be sent to NB&amp;R dept, Central Office for individual consideration.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Period of stay </a:t>
            </a:r>
            <a:r>
              <a:rPr lang="en-IN" sz="2800" dirty="0"/>
              <a:t>in Group I to IV is more than 3 months in a year, guidelines applicable to that country group to be followed.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17760" y="870808"/>
            <a:ext cx="7886700" cy="64723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spcBef>
                <a:spcPct val="0"/>
              </a:spcBef>
            </a:pPr>
            <a:r>
              <a:rPr lang="en-IN" sz="3500" b="1" dirty="0"/>
              <a:t>General Guidelines</a:t>
            </a:r>
            <a:endParaRPr kumimoji="0" lang="en-IN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28650" y="1659557"/>
            <a:ext cx="7886700" cy="470858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Proposals attracting (OE + Res extra) &gt; Rs 3%o to be regretted as multiple risks involved.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Proponents attracting health extra Class III and above and with Class II occupations are to be regretted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NRIs and FNIOs relocating to India - If staying in India for a period of at least one year and intends to continue staying in India, he/she will be treated on par with resident Indians for the purpose of grant of insurance.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Proposals from residents of Libya, Syria &amp; Ukraine – Postpone till further instructions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IN" sz="2800" dirty="0"/>
              <a:t>Proposals from NRIs and FNIOs residing in countries other than those mentioned under any of the groups (I to V) should be sent to NB&amp;R dept, Central Office for individual consideration.</a:t>
            </a:r>
          </a:p>
          <a:p>
            <a:pPr marL="228600" indent="-22860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Period of stay </a:t>
            </a:r>
            <a:r>
              <a:rPr lang="en-IN" sz="2800" dirty="0"/>
              <a:t>in Group I to IV is more than 3 months in a year, guidelines applicable to that country group to be followed.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750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7207" y="2408543"/>
            <a:ext cx="2944210" cy="2476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623</TotalTime>
  <Words>1759</Words>
  <Application>Microsoft Office PowerPoint</Application>
  <PresentationFormat>On-screen Show (4:3)</PresentationFormat>
  <Paragraphs>227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Insurance to FNIOs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licnatrajan@yahoo.co.in</cp:lastModifiedBy>
  <cp:revision>103</cp:revision>
  <dcterms:created xsi:type="dcterms:W3CDTF">2020-07-20T07:10:05Z</dcterms:created>
  <dcterms:modified xsi:type="dcterms:W3CDTF">2022-07-03T14:49:15Z</dcterms:modified>
</cp:coreProperties>
</file>